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14" r:id="rId4"/>
    <p:sldId id="315" r:id="rId5"/>
    <p:sldId id="316" r:id="rId6"/>
    <p:sldId id="317" r:id="rId7"/>
    <p:sldId id="295" r:id="rId8"/>
    <p:sldId id="284" r:id="rId9"/>
    <p:sldId id="304" r:id="rId10"/>
    <p:sldId id="292" r:id="rId11"/>
    <p:sldId id="303" r:id="rId12"/>
    <p:sldId id="279" r:id="rId13"/>
    <p:sldId id="305" r:id="rId14"/>
    <p:sldId id="307" r:id="rId15"/>
    <p:sldId id="308" r:id="rId16"/>
    <p:sldId id="306" r:id="rId17"/>
    <p:sldId id="312" r:id="rId18"/>
    <p:sldId id="309" r:id="rId19"/>
    <p:sldId id="310" r:id="rId20"/>
    <p:sldId id="311" r:id="rId21"/>
    <p:sldId id="277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9298" autoAdjust="0"/>
  </p:normalViewPr>
  <p:slideViewPr>
    <p:cSldViewPr snapToGrid="0">
      <p:cViewPr>
        <p:scale>
          <a:sx n="60" d="100"/>
          <a:sy n="60" d="100"/>
        </p:scale>
        <p:origin x="-2394" y="-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F6B22-5068-4C0E-A83B-F31BC6FD4D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D8100B6-BFD0-43D7-A0C1-C901CB845795}" type="pres">
      <dgm:prSet presAssocID="{AD4F6B22-5068-4C0E-A83B-F31BC6FD4DEE}" presName="CompostProcess" presStyleCnt="0">
        <dgm:presLayoutVars>
          <dgm:dir/>
          <dgm:resizeHandles val="exact"/>
        </dgm:presLayoutVars>
      </dgm:prSet>
      <dgm:spPr/>
    </dgm:pt>
    <dgm:pt modelId="{3AD224B8-41B9-4483-BEB9-CB60E392C671}" type="pres">
      <dgm:prSet presAssocID="{AD4F6B22-5068-4C0E-A83B-F31BC6FD4DEE}" presName="arrow" presStyleLbl="bgShp" presStyleIdx="0" presStyleCnt="1" custScaleX="109747" custLinFactNeighborX="-361" custLinFactNeighborY="-6597"/>
      <dgm:spPr/>
    </dgm:pt>
    <dgm:pt modelId="{396516EA-9CA6-499F-8273-A5CC5246B98D}" type="pres">
      <dgm:prSet presAssocID="{AD4F6B22-5068-4C0E-A83B-F31BC6FD4DEE}" presName="linearProcess" presStyleCnt="0"/>
      <dgm:spPr/>
    </dgm:pt>
  </dgm:ptLst>
  <dgm:cxnLst>
    <dgm:cxn modelId="{67B7B6AE-0B47-408A-B916-6BACC05DEFF5}" type="presOf" srcId="{AD4F6B22-5068-4C0E-A83B-F31BC6FD4DEE}" destId="{ED8100B6-BFD0-43D7-A0C1-C901CB845795}" srcOrd="0" destOrd="0" presId="urn:microsoft.com/office/officeart/2005/8/layout/hProcess9"/>
    <dgm:cxn modelId="{EA8EED60-96E8-4729-97FE-85857B156615}" type="presParOf" srcId="{ED8100B6-BFD0-43D7-A0C1-C901CB845795}" destId="{3AD224B8-41B9-4483-BEB9-CB60E392C671}" srcOrd="0" destOrd="0" presId="urn:microsoft.com/office/officeart/2005/8/layout/hProcess9"/>
    <dgm:cxn modelId="{72E0DD2F-7BB2-4338-A483-F6DA34CAF60C}" type="presParOf" srcId="{ED8100B6-BFD0-43D7-A0C1-C901CB845795}" destId="{396516EA-9CA6-499F-8273-A5CC5246B98D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224B8-41B9-4483-BEB9-CB60E392C671}">
      <dsp:nvSpPr>
        <dsp:cNvPr id="0" name=""/>
        <dsp:cNvSpPr/>
      </dsp:nvSpPr>
      <dsp:spPr>
        <a:xfrm>
          <a:off x="207006" y="0"/>
          <a:ext cx="6329952" cy="20764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537905-BE29-4B03-B5E5-D41A27B07D42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BD16B8-D353-43C3-A092-C9E8105AB5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812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Gjendja</a:t>
            </a:r>
            <a:r>
              <a:rPr lang="en-US" dirty="0" smtClean="0"/>
              <a:t> e </a:t>
            </a:r>
            <a:r>
              <a:rPr lang="en-US" dirty="0" err="1" smtClean="0"/>
              <a:t>ofrimit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sherbimit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afatet</a:t>
            </a:r>
            <a:r>
              <a:rPr lang="en-US" dirty="0" smtClean="0"/>
              <a:t> e </a:t>
            </a:r>
            <a:r>
              <a:rPr lang="en-US" dirty="0" err="1" smtClean="0"/>
              <a:t>kontratave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perputhet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dhe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ofrimin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sherbimit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Reformes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Administrativo-Territoriale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D16B8-D353-43C3-A092-C9E8105AB52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47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dhenat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financiare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mbledhura</a:t>
            </a:r>
            <a:r>
              <a:rPr lang="en-US" altLang="en-US" baseline="0" dirty="0" smtClean="0"/>
              <a:t> per </a:t>
            </a:r>
            <a:r>
              <a:rPr lang="en-US" altLang="en-US" baseline="0" dirty="0" err="1" smtClean="0"/>
              <a:t>periudhen</a:t>
            </a:r>
            <a:r>
              <a:rPr lang="en-US" altLang="en-US" baseline="0" dirty="0" smtClean="0"/>
              <a:t> 2014-2015 </a:t>
            </a:r>
            <a:r>
              <a:rPr lang="en-US" altLang="en-US" baseline="0" dirty="0" err="1" smtClean="0"/>
              <a:t>ku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tabela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mund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shohim</a:t>
            </a:r>
            <a:r>
              <a:rPr lang="en-US" altLang="en-US" baseline="0" dirty="0" smtClean="0"/>
              <a:t> se </a:t>
            </a:r>
            <a:r>
              <a:rPr lang="en-US" altLang="en-US" baseline="0" dirty="0" err="1" smtClean="0"/>
              <a:t>buxheti</a:t>
            </a:r>
            <a:r>
              <a:rPr lang="en-US" altLang="en-US" baseline="0" dirty="0" smtClean="0"/>
              <a:t> total i </a:t>
            </a:r>
            <a:r>
              <a:rPr lang="en-US" altLang="en-US" baseline="0" dirty="0" err="1" smtClean="0"/>
              <a:t>gjithe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bashkise</a:t>
            </a:r>
            <a:r>
              <a:rPr lang="en-US" altLang="en-US" baseline="0" dirty="0" smtClean="0"/>
              <a:t> per </a:t>
            </a:r>
            <a:r>
              <a:rPr lang="en-US" altLang="en-US" baseline="0" dirty="0" err="1" smtClean="0"/>
              <a:t>ofrimin</a:t>
            </a:r>
            <a:r>
              <a:rPr lang="en-US" altLang="en-US" baseline="0" dirty="0" smtClean="0"/>
              <a:t> e </a:t>
            </a:r>
            <a:r>
              <a:rPr lang="en-US" altLang="en-US" baseline="0" dirty="0" err="1" smtClean="0"/>
              <a:t>sherbimit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menaxhimit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mbetjeve</a:t>
            </a:r>
            <a:r>
              <a:rPr lang="en-US" altLang="en-US" baseline="0" dirty="0" smtClean="0"/>
              <a:t> urbane </a:t>
            </a:r>
            <a:r>
              <a:rPr lang="en-US" altLang="en-US" baseline="0" dirty="0" err="1" smtClean="0"/>
              <a:t>arrin</a:t>
            </a:r>
            <a:r>
              <a:rPr lang="en-US" altLang="en-US" baseline="0" dirty="0" smtClean="0"/>
              <a:t> ne </a:t>
            </a:r>
            <a:r>
              <a:rPr lang="en-US" altLang="en-US" baseline="0" dirty="0" err="1" smtClean="0"/>
              <a:t>vleren</a:t>
            </a:r>
            <a:r>
              <a:rPr lang="en-US" altLang="en-US" baseline="0" dirty="0" smtClean="0"/>
              <a:t> 51.1 </a:t>
            </a:r>
            <a:r>
              <a:rPr lang="en-US" altLang="en-US" baseline="0" dirty="0" err="1" smtClean="0"/>
              <a:t>Mln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lek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qe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eshte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rreth</a:t>
            </a:r>
            <a:r>
              <a:rPr lang="en-US" altLang="en-US" baseline="0" dirty="0" smtClean="0"/>
              <a:t> 8% e </a:t>
            </a:r>
            <a:r>
              <a:rPr lang="en-US" altLang="en-US" baseline="0" dirty="0" err="1" smtClean="0"/>
              <a:t>totalit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buxhetit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gjithe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bashkise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Gjithashtu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mund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shihet</a:t>
            </a:r>
            <a:r>
              <a:rPr lang="en-US" altLang="en-US" baseline="0" dirty="0" smtClean="0"/>
              <a:t> se </a:t>
            </a:r>
            <a:r>
              <a:rPr lang="en-US" altLang="en-US" baseline="0" dirty="0" err="1" smtClean="0"/>
              <a:t>shume</a:t>
            </a:r>
            <a:r>
              <a:rPr lang="en-US" altLang="en-US" baseline="0" dirty="0" smtClean="0"/>
              <a:t> e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ardhurave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tarifa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eshte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rreth</a:t>
            </a:r>
            <a:r>
              <a:rPr lang="en-US" altLang="en-US" baseline="0" dirty="0" smtClean="0"/>
              <a:t> 22.1 </a:t>
            </a:r>
            <a:r>
              <a:rPr lang="en-US" altLang="en-US" baseline="0" dirty="0" err="1" smtClean="0"/>
              <a:t>mln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lek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dhe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perben</a:t>
            </a:r>
            <a:r>
              <a:rPr lang="en-US" altLang="en-US" baseline="0" dirty="0" smtClean="0"/>
              <a:t> 43%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kostove</a:t>
            </a:r>
            <a:r>
              <a:rPr lang="en-US" altLang="en-US" baseline="0" dirty="0" smtClean="0"/>
              <a:t> operative </a:t>
            </a:r>
            <a:r>
              <a:rPr lang="en-US" altLang="en-US" baseline="0" dirty="0" err="1" smtClean="0"/>
              <a:t>gjithsej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sherbimit</a:t>
            </a:r>
            <a:r>
              <a:rPr lang="en-US" altLang="en-US" baseline="0" dirty="0" smtClean="0"/>
              <a:t>. Keto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dhena</a:t>
            </a:r>
            <a:r>
              <a:rPr lang="en-US" altLang="en-US" baseline="0" dirty="0" smtClean="0"/>
              <a:t> jane </a:t>
            </a:r>
            <a:r>
              <a:rPr lang="en-US" altLang="en-US" baseline="0" dirty="0" err="1" smtClean="0"/>
              <a:t>nxjerre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auditi</a:t>
            </a:r>
            <a:r>
              <a:rPr lang="en-US" altLang="en-US" baseline="0" dirty="0" smtClean="0"/>
              <a:t> i </a:t>
            </a:r>
            <a:r>
              <a:rPr lang="en-US" altLang="en-US" baseline="0" dirty="0" err="1" smtClean="0"/>
              <a:t>sherbimit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menaxhimit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mbetjeve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F23645-80FA-42EF-BF56-6451E3204F25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6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EEE24-FFF8-4E1F-8CEF-1136FF648508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0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F5EE17-519B-42AD-A845-5AF05BF6BD23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7D40-5466-4D02-9828-BDDD634E0A91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DDF7-368F-431D-B766-ADBCE370D8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970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8513-8266-4655-88EB-4554BF132DCC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A838-19F2-4474-9138-FD206179E3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3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2DCD-879F-4C86-8575-D25BBDB17A7F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05AA6-EC05-4C4B-BEE7-946F197F35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00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" y="3291840"/>
            <a:ext cx="9753600" cy="9144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4000"/>
                </a:srgbClr>
              </a:gs>
              <a:gs pos="82000">
                <a:srgbClr val="FF9900"/>
              </a:gs>
              <a:gs pos="98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609600" y="5449888"/>
            <a:ext cx="11033125" cy="1255712"/>
            <a:chOff x="457200" y="5450168"/>
            <a:chExt cx="8275320" cy="1255432"/>
          </a:xfrm>
        </p:grpSpPr>
        <p:sp>
          <p:nvSpPr>
            <p:cNvPr id="6" name="Rectangle 5"/>
            <p:cNvSpPr/>
            <p:nvPr userDrawn="1"/>
          </p:nvSpPr>
          <p:spPr>
            <a:xfrm>
              <a:off x="8458660" y="6126292"/>
              <a:ext cx="273860" cy="274576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57200" y="6126480"/>
              <a:ext cx="7315200" cy="27432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5000"/>
                  </a:srgbClr>
                </a:gs>
                <a:gs pos="82000">
                  <a:srgbClr val="FF9900"/>
                </a:gs>
                <a:gs pos="98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606" y="5450168"/>
              <a:ext cx="1214194" cy="125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06576"/>
            <a:ext cx="9753600" cy="1470025"/>
          </a:xfrm>
        </p:spPr>
        <p:txBody>
          <a:bodyPr>
            <a:noAutofit/>
          </a:bodyPr>
          <a:lstStyle>
            <a:lvl1pPr algn="l">
              <a:defRPr sz="6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7809-86A3-4999-B637-EB81A54E64C6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1223-7E80-4F38-A57D-2854FD845F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170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" y="6062207"/>
            <a:ext cx="9509760" cy="27432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4000"/>
                </a:srgbClr>
              </a:gs>
              <a:gs pos="82000">
                <a:srgbClr val="FF9900"/>
              </a:gs>
              <a:gs pos="98000">
                <a:srgbClr val="FF99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50240" y="990600"/>
            <a:ext cx="10972800" cy="4572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4000"/>
                </a:srgbClr>
              </a:gs>
              <a:gs pos="82000">
                <a:srgbClr val="FF9900"/>
              </a:gs>
              <a:gs pos="98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449888"/>
            <a:ext cx="16192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/>
          <a:lstStyle>
            <a:lvl1pPr algn="l"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525963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E764-90DF-47FA-A052-E115F8E4167E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19ED-9123-4F69-B862-5EA64AAE2B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807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0240" y="1066800"/>
            <a:ext cx="10972800" cy="4572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4000"/>
                </a:srgbClr>
              </a:gs>
              <a:gs pos="82000">
                <a:srgbClr val="FF9900"/>
              </a:gs>
              <a:gs pos="98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609600" y="5449888"/>
            <a:ext cx="11033125" cy="1255712"/>
            <a:chOff x="457200" y="5450168"/>
            <a:chExt cx="8275320" cy="1255432"/>
          </a:xfrm>
        </p:grpSpPr>
        <p:sp>
          <p:nvSpPr>
            <p:cNvPr id="6" name="Rectangle 5"/>
            <p:cNvSpPr/>
            <p:nvPr userDrawn="1"/>
          </p:nvSpPr>
          <p:spPr>
            <a:xfrm>
              <a:off x="8458660" y="6126292"/>
              <a:ext cx="273860" cy="274576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57200" y="6126480"/>
              <a:ext cx="7315200" cy="27432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5000"/>
                  </a:srgbClr>
                </a:gs>
                <a:gs pos="82000">
                  <a:srgbClr val="FF9900"/>
                </a:gs>
                <a:gs pos="98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606" y="5450168"/>
              <a:ext cx="1214194" cy="125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/>
          <a:lstStyle>
            <a:lvl1pPr algn="l"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525963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F402-3B48-46E7-B7E4-ED0D6EF2AA85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2C02-687E-4A0B-B3F2-F0903D9CF4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19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A444-FB71-4E1A-9CEE-DAC4690F598A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7590-B863-499E-95DB-CBAA43216E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41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609600" y="5449888"/>
            <a:ext cx="11033125" cy="1255712"/>
            <a:chOff x="457200" y="5450168"/>
            <a:chExt cx="8275320" cy="1255432"/>
          </a:xfrm>
        </p:grpSpPr>
        <p:sp>
          <p:nvSpPr>
            <p:cNvPr id="6" name="Rectangle 5"/>
            <p:cNvSpPr/>
            <p:nvPr userDrawn="1"/>
          </p:nvSpPr>
          <p:spPr>
            <a:xfrm>
              <a:off x="8458660" y="6126292"/>
              <a:ext cx="273860" cy="274576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57200" y="6126480"/>
              <a:ext cx="7315200" cy="27432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5000"/>
                  </a:srgbClr>
                </a:gs>
                <a:gs pos="82000">
                  <a:srgbClr val="FF9900"/>
                </a:gs>
                <a:gs pos="98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606" y="5450168"/>
              <a:ext cx="1214194" cy="125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 userDrawn="1"/>
        </p:nvSpPr>
        <p:spPr>
          <a:xfrm>
            <a:off x="650240" y="1021080"/>
            <a:ext cx="10972800" cy="4572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4000"/>
                </a:srgbClr>
              </a:gs>
              <a:gs pos="82000">
                <a:srgbClr val="FF9900"/>
              </a:gs>
              <a:gs pos="98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/>
          <a:lstStyle>
            <a:lvl1pPr algn="l"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400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aseline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aseline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400" baseline="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400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aseline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aseline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400" baseline="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CD7A-8DCD-48B1-8E1D-23EAFA189627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EF31-008A-4AAF-9048-C6235D1422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431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02F3-87FB-42F1-848D-D8D16E56FD65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1EC1-7B11-40D6-90E9-BEE2F2479D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28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609600" y="5449888"/>
            <a:ext cx="11033125" cy="1255712"/>
            <a:chOff x="457200" y="5450168"/>
            <a:chExt cx="8275320" cy="1255432"/>
          </a:xfrm>
        </p:grpSpPr>
        <p:sp>
          <p:nvSpPr>
            <p:cNvPr id="4" name="Rectangle 3"/>
            <p:cNvSpPr/>
            <p:nvPr userDrawn="1"/>
          </p:nvSpPr>
          <p:spPr>
            <a:xfrm>
              <a:off x="8458660" y="6126292"/>
              <a:ext cx="273860" cy="274576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457200" y="6126480"/>
              <a:ext cx="7315200" cy="27432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5000"/>
                  </a:srgbClr>
                </a:gs>
                <a:gs pos="82000">
                  <a:srgbClr val="FF9900"/>
                </a:gs>
                <a:gs pos="98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606" y="5450168"/>
              <a:ext cx="1214194" cy="125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650240" y="1021080"/>
            <a:ext cx="10972800" cy="4572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4000"/>
                </a:srgbClr>
              </a:gs>
              <a:gs pos="82000">
                <a:srgbClr val="FF9900"/>
              </a:gs>
              <a:gs pos="98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/>
          <a:lstStyle>
            <a:lvl1pPr algn="l"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7347-9D88-4049-815B-62EA7CE1A2DB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DE34-23C6-4354-9E00-31BEBBC25B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619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609600" y="5449888"/>
            <a:ext cx="11033125" cy="1255712"/>
            <a:chOff x="457200" y="5450168"/>
            <a:chExt cx="8275320" cy="1255432"/>
          </a:xfrm>
        </p:grpSpPr>
        <p:sp>
          <p:nvSpPr>
            <p:cNvPr id="4" name="Rectangle 3"/>
            <p:cNvSpPr/>
            <p:nvPr userDrawn="1"/>
          </p:nvSpPr>
          <p:spPr>
            <a:xfrm>
              <a:off x="8458660" y="6126292"/>
              <a:ext cx="273860" cy="274576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457200" y="6126480"/>
              <a:ext cx="7315200" cy="27432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5000"/>
                  </a:srgbClr>
                </a:gs>
                <a:gs pos="82000">
                  <a:srgbClr val="FF9900"/>
                </a:gs>
                <a:gs pos="98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606" y="5450168"/>
              <a:ext cx="1214194" cy="125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/>
          <a:lstStyle>
            <a:lvl1pPr algn="l"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1562-793E-4CA8-92E7-35966B4D5185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F4BF-2033-484B-851A-4E4904DBDE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66B3-398B-4D89-B5D7-0AB16FF38F5F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0CB7-DC63-463F-BA9D-86B4BE908E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69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609600" y="5449888"/>
            <a:ext cx="11033125" cy="1255712"/>
            <a:chOff x="457200" y="5450168"/>
            <a:chExt cx="8275320" cy="1255432"/>
          </a:xfrm>
        </p:grpSpPr>
        <p:sp>
          <p:nvSpPr>
            <p:cNvPr id="3" name="Rectangle 2"/>
            <p:cNvSpPr/>
            <p:nvPr userDrawn="1"/>
          </p:nvSpPr>
          <p:spPr>
            <a:xfrm>
              <a:off x="8458660" y="6126292"/>
              <a:ext cx="273860" cy="274576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57200" y="6126480"/>
              <a:ext cx="7315200" cy="27432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5000"/>
                  </a:srgbClr>
                </a:gs>
                <a:gs pos="82000">
                  <a:srgbClr val="FF9900"/>
                </a:gs>
                <a:gs pos="98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606" y="5450168"/>
              <a:ext cx="1214194" cy="125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2CEB-7D40-46BC-A05E-5B5DD30C2031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4EEA-7BE8-4C0C-AF34-75384D47BE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0042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A0F1-E384-430D-95B8-CF499E1E10C9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581F-2BD2-4C83-8B41-967A0AB7E5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47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DC0A-086B-4C46-8C49-CA88CF63D8AB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EA8-1D76-4284-BEDE-157F42F5B4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642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8C4-A1A7-4E4A-A717-2F055D3B301D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CC-3D3B-4B57-886E-9571419E79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126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07CE-9454-4660-8B0C-0DC68815DC91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CE9D-37BC-48FD-9428-DD2A887483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7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60B9-B301-423E-B2CB-1F308EA267E1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07E0-CACA-4A09-B167-191D52F5AA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86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7A22-97A9-4D2F-AB84-69AD71F51D20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9C19-01DD-4382-92B8-B2C4D3A780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338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4ED8-67F7-4B49-A121-1D64E3AF983B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F75C-184C-43D6-9772-FFA8171E99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19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9D83-EE65-4F18-ADA3-4D11F8E62D9A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2A13-E2C7-48D8-B419-0A4C418A90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31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99CB-C438-4BCA-84C0-ED28ADD45D6F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9B16-BFC4-48C0-8727-4EFD7DEF36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262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9500-FD5E-4673-846A-5E4DE68CA209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0674-4B29-4AE0-9555-83FABEF1E6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08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5A25-B683-4ACC-A680-56E545AD1302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FF2D-813F-4845-9473-5144A4D5D7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728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CE1A2-71E8-4E23-A376-BB361F978EB6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E948C2-4BBE-47E7-A609-CCBECC287D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BCD31-C9D5-490D-9DBC-00DAF1D70A1B}" type="datetimeFigureOut">
              <a:rPr lang="en-US"/>
              <a:pPr>
                <a:defRPr/>
              </a:pPr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C7C6B3-6B25-4C56-B84D-5178B5D055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095" r:id="rId4"/>
    <p:sldLayoutId id="2147484104" r:id="rId5"/>
    <p:sldLayoutId id="2147484096" r:id="rId6"/>
    <p:sldLayoutId id="2147484105" r:id="rId7"/>
    <p:sldLayoutId id="2147484106" r:id="rId8"/>
    <p:sldLayoutId id="2147484107" r:id="rId9"/>
    <p:sldLayoutId id="2147484097" r:id="rId10"/>
    <p:sldLayoutId id="2147484098" r:id="rId11"/>
    <p:sldLayoutId id="2147484099" r:id="rId12"/>
    <p:sldLayoutId id="21474841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15826" r="20869" b="37021"/>
          <a:stretch>
            <a:fillRect/>
          </a:stretch>
        </p:blipFill>
        <p:spPr bwMode="auto">
          <a:xfrm>
            <a:off x="955675" y="457200"/>
            <a:ext cx="1263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55675" y="6346825"/>
            <a:ext cx="10118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642938"/>
            <a:ext cx="190182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355850"/>
            <a:ext cx="2921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2494-216x1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486275"/>
            <a:ext cx="29194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955675" y="4725988"/>
            <a:ext cx="4818063" cy="965200"/>
          </a:xfrm>
          <a:prstGeom prst="rect">
            <a:avLst/>
          </a:prstGeom>
          <a:noFill/>
          <a:ln w="28575">
            <a:solidFill>
              <a:srgbClr val="9389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q-AL" sz="2400" b="1" dirty="0" smtClean="0">
                <a:solidFill>
                  <a:srgbClr val="31849B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Reforma administrative dhe territoriale dhe menaxhimi i mbetjeve</a:t>
            </a:r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latin typeface="+mj-lt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75325" y="2030413"/>
            <a:ext cx="5156200" cy="1368425"/>
          </a:xfrm>
          <a:prstGeom prst="rect">
            <a:avLst/>
          </a:prstGeom>
          <a:noFill/>
          <a:ln w="28575">
            <a:solidFill>
              <a:srgbClr val="9389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q-AL" altLang="en-US" b="1" dirty="0" smtClean="0">
                <a:latin typeface="Calibri Light" panose="020F0302020204030204" pitchFamily="34" charset="0"/>
              </a:rPr>
              <a:t>“</a:t>
            </a:r>
            <a:r>
              <a:rPr lang="en-US" altLang="en-US" b="1" dirty="0" err="1" smtClean="0">
                <a:latin typeface="Calibri Light" panose="020F0302020204030204" pitchFamily="34" charset="0"/>
              </a:rPr>
              <a:t>Menaxhimi</a:t>
            </a:r>
            <a:r>
              <a:rPr lang="en-US" altLang="en-US" b="1" dirty="0" smtClean="0">
                <a:latin typeface="Calibri Light" panose="020F0302020204030204" pitchFamily="34" charset="0"/>
              </a:rPr>
              <a:t> i </a:t>
            </a:r>
            <a:r>
              <a:rPr lang="en-US" altLang="en-US" b="1" dirty="0" err="1" smtClean="0">
                <a:latin typeface="Calibri Light" panose="020F0302020204030204" pitchFamily="34" charset="0"/>
              </a:rPr>
              <a:t>mbetjeve</a:t>
            </a:r>
            <a:r>
              <a:rPr lang="en-US" altLang="en-US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b="1" dirty="0" err="1" smtClean="0">
                <a:latin typeface="Calibri Light" panose="020F0302020204030204" pitchFamily="34" charset="0"/>
              </a:rPr>
              <a:t>të</a:t>
            </a:r>
            <a:r>
              <a:rPr lang="en-US" altLang="en-US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b="1" dirty="0" err="1" smtClean="0">
                <a:latin typeface="Calibri Light" panose="020F0302020204030204" pitchFamily="34" charset="0"/>
              </a:rPr>
              <a:t>ngurta</a:t>
            </a:r>
            <a:r>
              <a:rPr lang="en-US" altLang="en-US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b="1" dirty="0" err="1" smtClean="0">
                <a:latin typeface="Calibri Light" panose="020F0302020204030204" pitchFamily="34" charset="0"/>
              </a:rPr>
              <a:t>ubane</a:t>
            </a:r>
            <a:r>
              <a:rPr lang="en-US" altLang="en-US" b="1" dirty="0" smtClean="0">
                <a:latin typeface="Calibri Light" panose="020F0302020204030204" pitchFamily="34" charset="0"/>
              </a:rPr>
              <a:t> – Bashkia </a:t>
            </a:r>
            <a:r>
              <a:rPr lang="en-US" altLang="en-US" b="1" dirty="0" err="1" smtClean="0">
                <a:latin typeface="Calibri Light" panose="020F0302020204030204" pitchFamily="34" charset="0"/>
              </a:rPr>
              <a:t>Lezhë</a:t>
            </a:r>
            <a:r>
              <a:rPr lang="sq-AL" altLang="en-US" b="1" dirty="0" smtClean="0">
                <a:latin typeface="Calibri Light" panose="020F0302020204030204" pitchFamily="34" charset="0"/>
              </a:rPr>
              <a:t>”</a:t>
            </a:r>
            <a:endParaRPr lang="sq-AL" altLang="en-US" b="1" dirty="0">
              <a:latin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q-AL" alt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325" y="782637"/>
            <a:ext cx="160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rgbClr val="FF0000"/>
                </a:solidFill>
              </a:rPr>
              <a:t>U</a:t>
            </a:r>
            <a:r>
              <a:rPr lang="en-US" spc="300" dirty="0" smtClean="0"/>
              <a:t>rban </a:t>
            </a:r>
          </a:p>
          <a:p>
            <a:r>
              <a:rPr lang="en-US" b="1" spc="300" dirty="0" smtClean="0">
                <a:solidFill>
                  <a:srgbClr val="FF0000"/>
                </a:solidFill>
              </a:rPr>
              <a:t>R</a:t>
            </a:r>
            <a:r>
              <a:rPr lang="en-US" spc="300" dirty="0" smtClean="0"/>
              <a:t>esearch </a:t>
            </a:r>
          </a:p>
          <a:p>
            <a:r>
              <a:rPr lang="en-US" b="1" spc="300" dirty="0" smtClean="0">
                <a:solidFill>
                  <a:srgbClr val="FF0000"/>
                </a:solidFill>
              </a:rPr>
              <a:t>I</a:t>
            </a:r>
            <a:r>
              <a:rPr lang="en-US" spc="300" dirty="0" smtClean="0"/>
              <a:t>nstitute</a:t>
            </a:r>
            <a:endParaRPr lang="en-US" spc="300" dirty="0"/>
          </a:p>
        </p:txBody>
      </p:sp>
      <p:sp>
        <p:nvSpPr>
          <p:cNvPr id="4" name="AutoShape 2" descr="Rezultate imazhesh për bashkia lez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72" y="74675"/>
            <a:ext cx="1250632" cy="182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511158" y="3602038"/>
            <a:ext cx="4398580" cy="1655762"/>
          </a:xfrm>
        </p:spPr>
        <p:txBody>
          <a:bodyPr/>
          <a:lstStyle/>
          <a:p>
            <a:r>
              <a:rPr lang="en-US" sz="2800" b="1" dirty="0" smtClean="0"/>
              <a:t>ZONA II LEZHE (</a:t>
            </a:r>
            <a:r>
              <a:rPr lang="sq-AL" sz="2800" b="1" dirty="0" smtClean="0"/>
              <a:t>RURALE - </a:t>
            </a:r>
            <a:r>
              <a:rPr lang="en-US" sz="2800" b="1" i="1" dirty="0" smtClean="0"/>
              <a:t>SHENKOLL, ZEJMEN, KOLSH)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858837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sq-AL" sz="2800" b="1" dirty="0" smtClean="0">
                <a:latin typeface="Calibri Light" panose="020F0302020204030204" pitchFamily="34" charset="0"/>
              </a:rPr>
              <a:t>Bashkia Lezhë: Plani i veprimit afatshkurtër</a:t>
            </a:r>
            <a:endParaRPr lang="sq-AL" sz="18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0825"/>
            <a:ext cx="10972800" cy="3929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sq-AL" b="1" i="1" dirty="0">
                <a:latin typeface="Calibri Light" panose="020F0302020204030204" pitchFamily="34" charset="0"/>
              </a:rPr>
              <a:t>Objektivi strategjik</a:t>
            </a:r>
            <a:r>
              <a:rPr lang="sq-AL" b="1" dirty="0">
                <a:latin typeface="Calibri Light" panose="020F0302020204030204" pitchFamily="34" charset="0"/>
              </a:rPr>
              <a:t> i Bashkisë së re Lezhë për shërbimin e menaxhimit të mbetjeve është njësimi i tij në të gjithë territorin e saj.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sq-A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 realizimin e këtij objektivi në Bashkinë L</a:t>
            </a:r>
            <a:r>
              <a:rPr lang="it-IT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q-AL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zhë</a:t>
            </a:r>
            <a:r>
              <a:rPr lang="sq-A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parashtrohet një plan veprimi afatshkurtër, si vijon:</a:t>
            </a:r>
            <a:endParaRPr lang="sq-AL" b="1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buFont typeface="Courier New" panose="02070309020205020404" pitchFamily="49" charset="0"/>
              <a:buChar char="o"/>
              <a:defRPr/>
            </a:pPr>
            <a:r>
              <a:rPr lang="sq-A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Vazhdimi i shërbimit për nivelin aktual të cilësisë deri në 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kontratave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njehesimin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sherbimit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nenshkrimit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kontratave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reja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q-AL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buFont typeface="Courier New" panose="02070309020205020404" pitchFamily="49" charset="0"/>
              <a:buChar char="o"/>
              <a:defRPr/>
            </a:pPr>
            <a:r>
              <a:rPr lang="sq-A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Përmirësimi i shërbimit përmes mbulimit të popullsisë </a:t>
            </a:r>
            <a:r>
              <a:rPr lang="sq-AL" b="1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 deri sot nuk ofrohet shërbim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defRPr/>
            </a:pPr>
            <a:endParaRPr lang="sq-AL" b="1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defRPr/>
            </a:pPr>
            <a:r>
              <a:rPr lang="sq-AL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Gjatë periudhës një vjeçare deri në fund të vitit 2016 Bashkia Lezhë 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b="1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mbeshtetet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duke</a:t>
            </a:r>
            <a:r>
              <a:rPr lang="it-IT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b="1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defRPr/>
            </a:pPr>
            <a:r>
              <a:rPr lang="sq-AL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00050" indent="-4000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buFontTx/>
              <a:buAutoNum type="romanLcParenBoth"/>
              <a:defRPr/>
            </a:pPr>
            <a:r>
              <a:rPr lang="sq-AL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specifikimet teknike për tenderët e ardhshëm duke marrë në konsideratë detyrimet </a:t>
            </a:r>
            <a:r>
              <a:rPr lang="sq-AL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ligjore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duke </a:t>
            </a:r>
            <a:r>
              <a:rPr lang="it-IT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hartuar </a:t>
            </a:r>
            <a:r>
              <a:rPr lang="it-IT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 </a:t>
            </a:r>
            <a:r>
              <a:rPr lang="it-IT" b="1" u="sng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sq-AL" b="1" u="sng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 menaxhimit të mbetjeve</a:t>
            </a:r>
            <a:r>
              <a:rPr lang="sq-AL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për të gjithë territorin e ri të </a:t>
            </a:r>
            <a:r>
              <a:rPr lang="sq-AL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bashkisë</a:t>
            </a:r>
            <a:endParaRPr lang="sq-AL" b="1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858837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sq-AL" sz="2800" b="1" dirty="0" smtClean="0">
                <a:latin typeface="Calibri Light" panose="020F0302020204030204" pitchFamily="34" charset="0"/>
              </a:rPr>
              <a:t>Bashkia Lezhë: Plani i veprimit afatshkurtër</a:t>
            </a:r>
            <a:r>
              <a:rPr lang="sq-AL" sz="1800" b="1" dirty="0" smtClean="0">
                <a:latin typeface="Calibri Light" panose="020F0302020204030204" pitchFamily="34" charset="0"/>
              </a:rPr>
              <a:t/>
            </a:r>
            <a:br>
              <a:rPr lang="sq-AL" sz="1800" b="1" dirty="0" smtClean="0">
                <a:latin typeface="Calibri Light" panose="020F0302020204030204" pitchFamily="34" charset="0"/>
              </a:rPr>
            </a:br>
            <a:r>
              <a:rPr lang="sq-AL" sz="2000" b="1" i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Njësimi i shërbimit për vitin 2017 e në vazhdim</a:t>
            </a:r>
            <a:endParaRPr lang="sq-AL" sz="2000" b="1" i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12863"/>
            <a:ext cx="10972800" cy="46935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buFont typeface="Courier New" panose="02070309020205020404" pitchFamily="49" charset="0"/>
              <a:buChar char="o"/>
              <a:defRPr/>
            </a:pPr>
            <a:r>
              <a:rPr lang="sq-AL" b="1" dirty="0">
                <a:latin typeface="Calibri Light" panose="020F0302020204030204" pitchFamily="34" charset="0"/>
              </a:rPr>
              <a:t>Në vitin 2017, rekomandohet shkëputja e shërbimit të pastrimit nga ai i menaxhimit të mbetjeve.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defRPr/>
            </a:pPr>
            <a:endParaRPr lang="sq-AL" b="1" dirty="0">
              <a:latin typeface="Calibri Light" panose="020F03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buFont typeface="Courier New" panose="02070309020205020404" pitchFamily="49" charset="0"/>
              <a:buChar char="o"/>
              <a:defRPr/>
            </a:pPr>
            <a:r>
              <a:rPr lang="sq-AL" b="1" dirty="0">
                <a:latin typeface="Calibri Light" panose="020F0302020204030204" pitchFamily="34" charset="0"/>
              </a:rPr>
              <a:t>Për shërbimin e pastrimit rekomandohet krijimi i një </a:t>
            </a:r>
            <a:r>
              <a:rPr lang="sq-AL" b="1" i="1" dirty="0">
                <a:latin typeface="Calibri Light" panose="020F0302020204030204" pitchFamily="34" charset="0"/>
              </a:rPr>
              <a:t>ndërmarrjeje bashkiake për shërbime publike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defRPr/>
            </a:pPr>
            <a:endParaRPr lang="sq-AL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8DD4"/>
              </a:buClr>
              <a:buFont typeface="Courier New" panose="02070309020205020404" pitchFamily="49" charset="0"/>
              <a:buChar char="o"/>
              <a:defRPr/>
            </a:pPr>
            <a:r>
              <a:rPr lang="sq-A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Shërbimi i menaxhimit të mbetjeve rekomandohet të nën-kontraktohet tek maksimalisht 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q-AL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q-A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sipërmarrës privatë, pra territori i bashkisë të ndahet në 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q-AL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q-A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pjesë në lidhje me këtë shërbim: </a:t>
            </a:r>
          </a:p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q-A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I. Lezhë – Shëngjin – </a:t>
            </a:r>
            <a:r>
              <a:rPr lang="en-US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Balldre</a:t>
            </a:r>
            <a:endParaRPr lang="sq-AL" sz="2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q-A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II. </a:t>
            </a:r>
            <a:r>
              <a:rPr lang="en-US" sz="2000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Shenkoll</a:t>
            </a:r>
            <a:r>
              <a:rPr lang="sq-AL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q-A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Zejmen</a:t>
            </a:r>
            <a:r>
              <a:rPr lang="sq-AL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q-A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Kolsh</a:t>
            </a:r>
          </a:p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000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Dajç</a:t>
            </a:r>
            <a:r>
              <a:rPr lang="en-US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Blinisht</a:t>
            </a:r>
            <a:r>
              <a:rPr lang="en-US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Kallmet - </a:t>
            </a:r>
            <a:r>
              <a:rPr lang="en-US" sz="2000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Ungrej</a:t>
            </a:r>
            <a:endParaRPr lang="sq-AL" sz="2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i="1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q-AL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 </a:t>
            </a:r>
            <a:r>
              <a:rPr lang="sq-AL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 rast të ndërprerjes së dhënies së shërbimit nga sipërmarrësit, për arsye që janë jashtë kontrollit të Bashkisë Lezhë, kjo e fundit mund të sigurojë vazhdimësinë e tij përmes ndërmarrjes bashkiake të pastrimit </a:t>
            </a:r>
          </a:p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q-AL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 në gjetjen e një zgjidhjeje të qëndrueshme. </a:t>
            </a:r>
            <a:endParaRPr lang="sq-A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Zonat</a:t>
            </a:r>
            <a:r>
              <a:rPr lang="en-GB" sz="3200" dirty="0" smtClean="0"/>
              <a:t> e </a:t>
            </a:r>
            <a:r>
              <a:rPr lang="en-GB" sz="3200" dirty="0" err="1" smtClean="0"/>
              <a:t>sherbimit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257178"/>
            <a:ext cx="8272463" cy="630771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0040" y="1280160"/>
            <a:ext cx="11033760" cy="539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Zona</a:t>
            </a:r>
            <a:r>
              <a:rPr lang="en-GB" dirty="0"/>
              <a:t> </a:t>
            </a:r>
            <a:r>
              <a:rPr lang="en-GB" dirty="0" smtClean="0"/>
              <a:t>1</a:t>
            </a:r>
            <a:endParaRPr lang="en-GB" dirty="0"/>
          </a:p>
          <a:p>
            <a:pPr lvl="1"/>
            <a:r>
              <a:rPr lang="en-GB" sz="2000" dirty="0" err="1"/>
              <a:t>Lezhe</a:t>
            </a:r>
            <a:endParaRPr lang="en-GB" sz="2000" dirty="0"/>
          </a:p>
          <a:p>
            <a:pPr lvl="1"/>
            <a:r>
              <a:rPr lang="en-GB" sz="2000" dirty="0" err="1"/>
              <a:t>Balldre</a:t>
            </a:r>
            <a:r>
              <a:rPr lang="en-GB" sz="2000" dirty="0"/>
              <a:t> </a:t>
            </a:r>
          </a:p>
          <a:p>
            <a:pPr lvl="1"/>
            <a:r>
              <a:rPr lang="en-GB" sz="2000" dirty="0" err="1" smtClean="0"/>
              <a:t>Shengjin</a:t>
            </a:r>
            <a:endParaRPr lang="en-GB" sz="2000" dirty="0" smtClean="0"/>
          </a:p>
          <a:p>
            <a:r>
              <a:rPr lang="en-GB" dirty="0" err="1" smtClean="0"/>
              <a:t>Zona</a:t>
            </a:r>
            <a:r>
              <a:rPr lang="en-GB" dirty="0" smtClean="0"/>
              <a:t> 2</a:t>
            </a:r>
          </a:p>
          <a:p>
            <a:pPr lvl="1"/>
            <a:r>
              <a:rPr lang="en-GB" sz="2000" dirty="0" err="1" smtClean="0"/>
              <a:t>Kolsh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err="1" smtClean="0"/>
              <a:t>Zjemen</a:t>
            </a:r>
            <a:endParaRPr lang="en-GB" sz="2000" dirty="0" smtClean="0"/>
          </a:p>
          <a:p>
            <a:pPr lvl="1"/>
            <a:r>
              <a:rPr lang="en-GB" sz="2000" dirty="0" err="1" smtClean="0"/>
              <a:t>Shenkoll</a:t>
            </a:r>
            <a:endParaRPr lang="en-GB" sz="2000" dirty="0" smtClean="0"/>
          </a:p>
          <a:p>
            <a:pPr lvl="1"/>
            <a:r>
              <a:rPr lang="en-GB" sz="2000" b="1" dirty="0" err="1">
                <a:solidFill>
                  <a:srgbClr val="FF0000"/>
                </a:solidFill>
              </a:rPr>
              <a:t>Kallmet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dirty="0" smtClean="0"/>
              <a:t> </a:t>
            </a:r>
            <a:r>
              <a:rPr lang="en-GB" sz="2400" dirty="0" err="1" smtClean="0"/>
              <a:t>Zona</a:t>
            </a:r>
            <a:r>
              <a:rPr lang="en-GB" sz="2400" dirty="0" smtClean="0"/>
              <a:t> 3 </a:t>
            </a:r>
          </a:p>
          <a:p>
            <a:pPr lvl="1"/>
            <a:r>
              <a:rPr lang="en-GB" sz="2000" b="1" dirty="0" err="1" smtClean="0">
                <a:solidFill>
                  <a:srgbClr val="FF0000"/>
                </a:solidFill>
              </a:rPr>
              <a:t>Kallmet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err="1" smtClean="0"/>
              <a:t>Ungrej</a:t>
            </a:r>
            <a:endParaRPr lang="en-GB" sz="2000" dirty="0" smtClean="0"/>
          </a:p>
          <a:p>
            <a:pPr lvl="1"/>
            <a:r>
              <a:rPr lang="en-GB" sz="2000" dirty="0" err="1" smtClean="0"/>
              <a:t>Blinisht</a:t>
            </a:r>
            <a:endParaRPr lang="en-GB" sz="2000" dirty="0" smtClean="0"/>
          </a:p>
          <a:p>
            <a:pPr lvl="1"/>
            <a:r>
              <a:rPr lang="en-GB" sz="2000" dirty="0" err="1" smtClean="0"/>
              <a:t>Dajc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323871" y="6032090"/>
            <a:ext cx="294968" cy="144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618839" y="5973721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Lezhe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9870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Mbulimi</a:t>
            </a:r>
            <a:r>
              <a:rPr lang="en-US" dirty="0" smtClean="0"/>
              <a:t> me </a:t>
            </a:r>
            <a:r>
              <a:rPr lang="en-US" dirty="0" err="1" smtClean="0"/>
              <a:t>sherbim</a:t>
            </a:r>
            <a:r>
              <a:rPr lang="en-US" dirty="0" smtClean="0"/>
              <a:t> per </a:t>
            </a:r>
            <a:r>
              <a:rPr lang="en-US" dirty="0" err="1" smtClean="0"/>
              <a:t>Zonen</a:t>
            </a:r>
            <a:r>
              <a:rPr lang="en-US" dirty="0" smtClean="0"/>
              <a:t> e I-re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3705834"/>
              </p:ext>
            </p:extLst>
          </p:nvPr>
        </p:nvGraphicFramePr>
        <p:xfrm>
          <a:off x="5935359" y="2701174"/>
          <a:ext cx="3873660" cy="2402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220"/>
                <a:gridCol w="1291220"/>
                <a:gridCol w="1291220"/>
              </a:tblGrid>
              <a:tr h="480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Riciklim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Perzjera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</a:tr>
              <a:tr h="480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Kolsh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</a:tr>
              <a:tr h="480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Zejmen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</a:tr>
              <a:tr h="480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Shenkoll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</a:tr>
              <a:tr h="480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Zona II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806" marR="15806" marT="0" marB="0"/>
                </a:tc>
              </a:tr>
            </a:tbl>
          </a:graphicData>
        </a:graphic>
      </p:graphicFrame>
      <p:pic>
        <p:nvPicPr>
          <p:cNvPr id="80898" name="Picture 2" descr="PMG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0695"/>
            <a:ext cx="3480262" cy="49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3565" y="212967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Shperndarja</a:t>
            </a:r>
            <a:r>
              <a:rPr lang="en-US" dirty="0" smtClean="0"/>
              <a:t> e </a:t>
            </a:r>
            <a:r>
              <a:rPr lang="en-US" dirty="0" err="1" smtClean="0"/>
              <a:t>Konteniereve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3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34226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2016: </a:t>
            </a:r>
            <a:r>
              <a:rPr lang="en-GB" sz="3200" b="1" dirty="0" err="1" smtClean="0"/>
              <a:t>Opsioni</a:t>
            </a:r>
            <a:r>
              <a:rPr lang="en-GB" sz="3200" b="1" dirty="0" smtClean="0"/>
              <a:t> 2 – 2 </a:t>
            </a:r>
            <a:r>
              <a:rPr lang="en-GB" sz="3200" b="1" dirty="0" err="1" smtClean="0"/>
              <a:t>rryma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17954" y="1667828"/>
            <a:ext cx="6785610" cy="2076450"/>
            <a:chOff x="0" y="0"/>
            <a:chExt cx="5486400" cy="14097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5486400" cy="1409700"/>
              <a:chOff x="0" y="0"/>
              <a:chExt cx="5953125" cy="2743200"/>
            </a:xfrm>
          </p:grpSpPr>
          <p:graphicFrame>
            <p:nvGraphicFramePr>
              <p:cNvPr id="14" name="Diagram 13"/>
              <p:cNvGraphicFramePr/>
              <p:nvPr>
                <p:extLst/>
              </p:nvPr>
            </p:nvGraphicFramePr>
            <p:xfrm>
              <a:off x="0" y="0"/>
              <a:ext cx="5953125" cy="2743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15" name="Picture 14" descr="http://dolav.com/media/1415733/waste_bin_1100_with_english.jpg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545" y="778476"/>
                <a:ext cx="1035012" cy="106055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</p:pic>
          <p:pic>
            <p:nvPicPr>
              <p:cNvPr id="16" name="Picture 15" descr="12 ton garbage compactor truck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781" y="778476"/>
                <a:ext cx="1018603" cy="104016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</p:pic>
          <p:pic>
            <p:nvPicPr>
              <p:cNvPr id="17" name="Picture 16" descr="http://www.albeu.com/dokumenta/foto/landfilli-bushat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115" y="778476"/>
                <a:ext cx="1034899" cy="104016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59178" y="155381"/>
              <a:ext cx="962025" cy="892370"/>
              <a:chOff x="159178" y="155381"/>
              <a:chExt cx="962025" cy="892370"/>
            </a:xfrm>
          </p:grpSpPr>
          <p:pic>
            <p:nvPicPr>
              <p:cNvPr id="12" name="Picture 11" descr="black plastic garbage bag: A studio shot of a garbage bag isolated on white background Stock Photo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90" y="400050"/>
                <a:ext cx="565559" cy="64770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</p:pic>
          <p:sp>
            <p:nvSpPr>
              <p:cNvPr id="13" name="TextBox 56"/>
              <p:cNvSpPr txBox="1"/>
              <p:nvPr/>
            </p:nvSpPr>
            <p:spPr>
              <a:xfrm>
                <a:off x="159178" y="155381"/>
                <a:ext cx="962025" cy="1619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tx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 err="1"/>
                  <a:t>Mbetje</a:t>
                </a:r>
                <a:r>
                  <a:rPr lang="en-GB" dirty="0"/>
                  <a:t> </a:t>
                </a:r>
                <a:r>
                  <a:rPr lang="en-GB" dirty="0" err="1"/>
                  <a:t>mikse</a:t>
                </a:r>
                <a:endParaRPr lang="en-GB" dirty="0"/>
              </a:p>
            </p:txBody>
          </p:sp>
        </p:grpSp>
      </p:grpSp>
      <p:sp>
        <p:nvSpPr>
          <p:cNvPr id="27" name="TextBox 11"/>
          <p:cNvSpPr txBox="1"/>
          <p:nvPr/>
        </p:nvSpPr>
        <p:spPr>
          <a:xfrm>
            <a:off x="2850016" y="1934992"/>
            <a:ext cx="838200" cy="161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Kontenire</a:t>
            </a:r>
            <a:endParaRPr lang="en-GB" dirty="0"/>
          </a:p>
        </p:txBody>
      </p:sp>
      <p:sp>
        <p:nvSpPr>
          <p:cNvPr id="28" name="TextBox 12"/>
          <p:cNvSpPr txBox="1"/>
          <p:nvPr/>
        </p:nvSpPr>
        <p:spPr>
          <a:xfrm>
            <a:off x="4226048" y="1973286"/>
            <a:ext cx="838200" cy="161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Kamion</a:t>
            </a:r>
            <a:endParaRPr lang="en-GB" dirty="0"/>
          </a:p>
        </p:txBody>
      </p:sp>
      <p:sp>
        <p:nvSpPr>
          <p:cNvPr id="29" name="TextBox 13"/>
          <p:cNvSpPr txBox="1"/>
          <p:nvPr/>
        </p:nvSpPr>
        <p:spPr>
          <a:xfrm>
            <a:off x="5387093" y="1934993"/>
            <a:ext cx="838200" cy="161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Bushat</a:t>
            </a:r>
            <a:endParaRPr lang="en-GB" dirty="0"/>
          </a:p>
        </p:txBody>
      </p:sp>
      <p:sp>
        <p:nvSpPr>
          <p:cNvPr id="30" name="Right Arrow 29"/>
          <p:cNvSpPr/>
          <p:nvPr/>
        </p:nvSpPr>
        <p:spPr>
          <a:xfrm>
            <a:off x="2181975" y="2491798"/>
            <a:ext cx="355510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3815001" y="2480280"/>
            <a:ext cx="355510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5437260" y="2468499"/>
            <a:ext cx="355510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1273698" y="3900655"/>
            <a:ext cx="6414999" cy="1306584"/>
            <a:chOff x="0" y="-1792"/>
            <a:chExt cx="8158418" cy="1411492"/>
          </a:xfrm>
        </p:grpSpPr>
        <p:pic>
          <p:nvPicPr>
            <p:cNvPr id="20" name="Picture 19" descr="Rezultate imazhesh për waste containers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619" y="0"/>
              <a:ext cx="1200416" cy="857251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</p:pic>
        <p:pic>
          <p:nvPicPr>
            <p:cNvPr id="21" name="Picture 20" descr="close up of a garbage bag with empty plastic bottles on white background Stock Photo - 1293348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8" y="0"/>
              <a:ext cx="856544" cy="83947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350" y="27606"/>
              <a:ext cx="1338872" cy="853031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</p:pic>
        <p:pic>
          <p:nvPicPr>
            <p:cNvPr id="23" name="Picture 22" descr="Rezultate imazhesh për picture of a recycling shop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4" y="-1792"/>
              <a:ext cx="1352550" cy="88762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</p:pic>
        <p:pic>
          <p:nvPicPr>
            <p:cNvPr id="24" name="Picture 23" descr="Rezultate imazhesh për silos for waste collection and storing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9" y="-1791"/>
              <a:ext cx="1300419" cy="925717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</p:pic>
        <p:sp>
          <p:nvSpPr>
            <p:cNvPr id="25" name="TextBox 112"/>
            <p:cNvSpPr txBox="1"/>
            <p:nvPr/>
          </p:nvSpPr>
          <p:spPr>
            <a:xfrm>
              <a:off x="0" y="933450"/>
              <a:ext cx="1314714" cy="190500"/>
            </a:xfrm>
            <a:prstGeom prst="rect">
              <a:avLst/>
            </a:prstGeom>
            <a:solidFill>
              <a:schemeClr val="lt1"/>
            </a:solidFill>
            <a:ln w="25400" cmpd="sng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err="1"/>
                <a:t>Riciklueshme</a:t>
              </a:r>
              <a:endParaRPr lang="en-GB" dirty="0"/>
            </a:p>
          </p:txBody>
        </p:sp>
        <p:sp>
          <p:nvSpPr>
            <p:cNvPr id="26" name="TextBox 113"/>
            <p:cNvSpPr txBox="1"/>
            <p:nvPr/>
          </p:nvSpPr>
          <p:spPr>
            <a:xfrm>
              <a:off x="1543050" y="933450"/>
              <a:ext cx="1066800" cy="200025"/>
            </a:xfrm>
            <a:prstGeom prst="rect">
              <a:avLst/>
            </a:prstGeom>
            <a:solidFill>
              <a:schemeClr val="lt1"/>
            </a:solidFill>
            <a:ln w="25400" cmpd="sng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err="1"/>
                <a:t>Kontenire</a:t>
              </a:r>
              <a:endParaRPr lang="en-GB" dirty="0"/>
            </a:p>
          </p:txBody>
        </p:sp>
        <p:sp>
          <p:nvSpPr>
            <p:cNvPr id="34" name="TextBox 114"/>
            <p:cNvSpPr txBox="1"/>
            <p:nvPr/>
          </p:nvSpPr>
          <p:spPr>
            <a:xfrm>
              <a:off x="3295650" y="923925"/>
              <a:ext cx="1066800" cy="200025"/>
            </a:xfrm>
            <a:prstGeom prst="rect">
              <a:avLst/>
            </a:prstGeom>
            <a:solidFill>
              <a:schemeClr val="lt1"/>
            </a:solidFill>
            <a:ln w="25400" cmpd="sng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/>
                <a:t>Kamion</a:t>
              </a:r>
            </a:p>
          </p:txBody>
        </p:sp>
        <p:sp>
          <p:nvSpPr>
            <p:cNvPr id="35" name="TextBox 115"/>
            <p:cNvSpPr txBox="1"/>
            <p:nvPr/>
          </p:nvSpPr>
          <p:spPr>
            <a:xfrm>
              <a:off x="5086350" y="923925"/>
              <a:ext cx="1066800" cy="200025"/>
            </a:xfrm>
            <a:prstGeom prst="rect">
              <a:avLst/>
            </a:prstGeom>
            <a:solidFill>
              <a:schemeClr val="lt1"/>
            </a:solidFill>
            <a:ln w="25400" cmpd="sng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/>
                <a:t>Agjent</a:t>
              </a:r>
            </a:p>
          </p:txBody>
        </p:sp>
        <p:sp>
          <p:nvSpPr>
            <p:cNvPr id="36" name="TextBox 116"/>
            <p:cNvSpPr txBox="1"/>
            <p:nvPr/>
          </p:nvSpPr>
          <p:spPr>
            <a:xfrm>
              <a:off x="6896101" y="933450"/>
              <a:ext cx="1162051" cy="317904"/>
            </a:xfrm>
            <a:prstGeom prst="rect">
              <a:avLst/>
            </a:prstGeom>
            <a:solidFill>
              <a:schemeClr val="lt1"/>
            </a:solidFill>
            <a:ln w="25400" cmpd="sng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err="1"/>
                <a:t>Objekt</a:t>
              </a:r>
              <a:r>
                <a:rPr lang="en-GB" dirty="0"/>
                <a:t> </a:t>
              </a:r>
              <a:r>
                <a:rPr lang="en-GB" dirty="0" err="1"/>
                <a:t>Selektimi</a:t>
              </a:r>
              <a:endParaRPr lang="en-GB" dirty="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1005398" y="333375"/>
              <a:ext cx="447675" cy="323850"/>
            </a:xfrm>
            <a:prstGeom prst="rightArrow">
              <a:avLst/>
            </a:prstGeom>
            <a:solidFill>
              <a:srgbClr val="92D050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647950" y="314325"/>
              <a:ext cx="447675" cy="323850"/>
            </a:xfrm>
            <a:prstGeom prst="rightArrow">
              <a:avLst/>
            </a:prstGeom>
            <a:solidFill>
              <a:srgbClr val="92D050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4476750" y="333375"/>
              <a:ext cx="447675" cy="323850"/>
            </a:xfrm>
            <a:prstGeom prst="rightArrow">
              <a:avLst/>
            </a:prstGeom>
            <a:solidFill>
              <a:srgbClr val="92D050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372225" y="342900"/>
              <a:ext cx="447675" cy="323850"/>
            </a:xfrm>
            <a:prstGeom prst="rightArrow">
              <a:avLst/>
            </a:prstGeom>
            <a:solidFill>
              <a:srgbClr val="92D050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/>
            </a:p>
          </p:txBody>
        </p:sp>
        <p:sp>
          <p:nvSpPr>
            <p:cNvPr id="41" name="U-Turn Arrow 40"/>
            <p:cNvSpPr/>
            <p:nvPr/>
          </p:nvSpPr>
          <p:spPr>
            <a:xfrm flipV="1">
              <a:off x="4590787" y="666750"/>
              <a:ext cx="2215083" cy="742950"/>
            </a:xfrm>
            <a:prstGeom prst="uturnArrow">
              <a:avLst/>
            </a:prstGeom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2" name="U-Turn Arrow 41"/>
          <p:cNvSpPr/>
          <p:nvPr/>
        </p:nvSpPr>
        <p:spPr>
          <a:xfrm rot="16200000" flipV="1">
            <a:off x="7219324" y="3039592"/>
            <a:ext cx="1661714" cy="51952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923220" y="4219729"/>
            <a:ext cx="790861" cy="273329"/>
          </a:xfrm>
          <a:prstGeom prst="rightArrow">
            <a:avLst/>
          </a:prstGeom>
          <a:solidFill>
            <a:srgbClr val="92D050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/>
          </a:p>
        </p:txBody>
      </p:sp>
      <p:pic>
        <p:nvPicPr>
          <p:cNvPr id="2050" name="Picture 2" descr="https://encrypted-tbn1.gstatic.com/images?q=tbn:ANd9GcT581npPQvfIomq5pid8vHIcacLo02ND30R2N-gzpOpRnwC6iDL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247" y="3857213"/>
            <a:ext cx="107392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1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RICIKLIMI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0901332"/>
              </p:ext>
            </p:extLst>
          </p:nvPr>
        </p:nvGraphicFramePr>
        <p:xfrm>
          <a:off x="609600" y="1346676"/>
          <a:ext cx="10972800" cy="2110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543"/>
                <a:gridCol w="1453539"/>
                <a:gridCol w="1292795"/>
                <a:gridCol w="970166"/>
                <a:gridCol w="1130911"/>
                <a:gridCol w="1130911"/>
                <a:gridCol w="1132052"/>
                <a:gridCol w="796883"/>
              </a:tblGrid>
              <a:tr h="281453">
                <a:tc gridSpan="8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Ndarjen e mbetjeve në burim për grumbullimin e diferencuar dhe reduktimi i mbetjeve nëpërmjet riciklimit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39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Zona e II-të e shërbimit 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5486400" algn="l"/>
                        </a:tabLst>
                      </a:pPr>
                      <a:r>
                        <a:rPr lang="sq-AL" sz="1100">
                          <a:effectLst/>
                        </a:rPr>
                        <a:t>Treguesit minimal orjentues për objektivin Mbulimi me shërbimin e grumbullimi të diferencuar dhe ndarjen ne burim</a:t>
                      </a:r>
                      <a:r>
                        <a:rPr lang="sq-AL" sz="1000" cap="small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45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Rezultati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Njësia Admin.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Viti baze 2015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2016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</a:tr>
              <a:tr h="10835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5486400" algn="l"/>
                        </a:tabLst>
                      </a:pPr>
                      <a:r>
                        <a:rPr lang="en-GB" sz="1100">
                          <a:effectLst/>
                        </a:rPr>
                        <a:t>Në zonen II të shërbimit është  vendosur një sistem efektiv për mbledhjen e diferencuar të mbetjeve për riciklueshme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5486400" algn="l"/>
                        </a:tabLst>
                      </a:pPr>
                      <a:r>
                        <a:rPr lang="en-GB" sz="1100">
                          <a:effectLst/>
                        </a:rPr>
                        <a:t>Shënkoll – Zejmën – Kolsh –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5%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000" dirty="0">
                          <a:effectLst/>
                        </a:rPr>
                        <a:t>45%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90" marR="6039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1759"/>
              </p:ext>
            </p:extLst>
          </p:nvPr>
        </p:nvGraphicFramePr>
        <p:xfrm>
          <a:off x="609600" y="3737451"/>
          <a:ext cx="10972800" cy="160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734"/>
                <a:gridCol w="2214311"/>
                <a:gridCol w="2532522"/>
                <a:gridCol w="2214311"/>
                <a:gridCol w="2209922"/>
              </a:tblGrid>
              <a:tr h="654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Viti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Sasia e mbetejve mikse qe mblidhen(ton/vit)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Sasia e mbetejve te riciklueshme qe mblidhen (ton/vit)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Sasia totale qe mbidhen (ton/vit)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 Sasia e mbetjeve qe shkojne ne landfill (ton/vit)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3,003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624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3,627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3,596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3,068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624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3,692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3,599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2,930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780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3,710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3,515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2,793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936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3,729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3,402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2,755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936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3,691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3,270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2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43" y="2313709"/>
            <a:ext cx="11360728" cy="1676399"/>
          </a:xfrm>
        </p:spPr>
        <p:txBody>
          <a:bodyPr/>
          <a:lstStyle/>
          <a:p>
            <a:pPr algn="ctr"/>
            <a:r>
              <a:rPr lang="en-US" dirty="0" err="1" smtClean="0"/>
              <a:t>Metoda</a:t>
            </a:r>
            <a:r>
              <a:rPr lang="en-US" dirty="0" smtClean="0"/>
              <a:t> innovative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permiresimit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sherbimit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permbushja</a:t>
            </a:r>
            <a:r>
              <a:rPr lang="en-US" dirty="0" smtClean="0"/>
              <a:t> e </a:t>
            </a:r>
            <a:r>
              <a:rPr lang="en-US" dirty="0" err="1" smtClean="0"/>
              <a:t>objektivave</a:t>
            </a:r>
            <a:r>
              <a:rPr lang="en-US" dirty="0" smtClean="0"/>
              <a:t> </a:t>
            </a:r>
            <a:r>
              <a:rPr lang="en-US" dirty="0" err="1" smtClean="0"/>
              <a:t>strategjike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4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Vendosja</a:t>
            </a:r>
            <a:r>
              <a:rPr lang="en-GB" dirty="0" smtClean="0"/>
              <a:t> e </a:t>
            </a:r>
            <a:r>
              <a:rPr lang="en-GB" dirty="0" err="1" smtClean="0"/>
              <a:t>kontenierëve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84" y="1380973"/>
            <a:ext cx="5453860" cy="2732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44" y="2779826"/>
            <a:ext cx="5324062" cy="2667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184" y="4427817"/>
            <a:ext cx="374854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Me </a:t>
            </a:r>
            <a:r>
              <a:rPr lang="en-GB" dirty="0" err="1" smtClean="0"/>
              <a:t>platformë</a:t>
            </a:r>
            <a:r>
              <a:rPr lang="en-GB" dirty="0" smtClean="0"/>
              <a:t> </a:t>
            </a:r>
            <a:r>
              <a:rPr lang="en-GB" dirty="0" err="1" smtClean="0"/>
              <a:t>betoni</a:t>
            </a:r>
            <a:r>
              <a:rPr lang="en-GB" dirty="0" smtClean="0"/>
              <a:t> </a:t>
            </a:r>
            <a:r>
              <a:rPr lang="en-GB" dirty="0" err="1" smtClean="0"/>
              <a:t>parafabrikat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Njësia</a:t>
            </a:r>
            <a:r>
              <a:rPr lang="en-GB" dirty="0" smtClean="0"/>
              <a:t> 1,2 m x 1.2 m x 0.1 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55802" y="2280987"/>
            <a:ext cx="374854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Pa </a:t>
            </a:r>
            <a:r>
              <a:rPr lang="en-GB" dirty="0" err="1" smtClean="0"/>
              <a:t>platformë</a:t>
            </a:r>
            <a:r>
              <a:rPr lang="en-GB" dirty="0" smtClean="0"/>
              <a:t>,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trotuar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8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Stacion</a:t>
            </a:r>
            <a:r>
              <a:rPr lang="en-GB" dirty="0" smtClean="0"/>
              <a:t> </a:t>
            </a:r>
            <a:r>
              <a:rPr lang="en-GB" dirty="0" err="1" smtClean="0"/>
              <a:t>Transferimi</a:t>
            </a:r>
            <a:endParaRPr lang="en-GB" dirty="0"/>
          </a:p>
        </p:txBody>
      </p:sp>
      <p:pic>
        <p:nvPicPr>
          <p:cNvPr id="2050" name="Picture 2" descr="C:\Users\Edlir\AppData\Local\Microsoft\Windows\INetCache\Content.Outlook\BDJZSPC6\Qendra e Selektimit Pamja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1376738"/>
            <a:ext cx="9029698" cy="43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1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ëaste</a:t>
            </a:r>
            <a:r>
              <a:rPr lang="en-GB" sz="3600" dirty="0" smtClean="0"/>
              <a:t> </a:t>
            </a:r>
            <a:r>
              <a:rPr lang="en-GB" sz="3600" dirty="0" smtClean="0"/>
              <a:t>Bank (</a:t>
            </a:r>
            <a:r>
              <a:rPr lang="en-GB" sz="3600" dirty="0" err="1" smtClean="0"/>
              <a:t>Pika</a:t>
            </a:r>
            <a:r>
              <a:rPr lang="en-GB" sz="3600" dirty="0" smtClean="0"/>
              <a:t> </a:t>
            </a:r>
            <a:r>
              <a:rPr lang="en-GB" sz="3600" dirty="0" err="1" smtClean="0"/>
              <a:t>Grumbullimi</a:t>
            </a:r>
            <a:r>
              <a:rPr lang="en-GB" sz="3600" dirty="0" smtClean="0"/>
              <a:t> – </a:t>
            </a:r>
            <a:r>
              <a:rPr lang="en-GB" sz="3600" dirty="0" err="1" smtClean="0"/>
              <a:t>Mbetje</a:t>
            </a:r>
            <a:r>
              <a:rPr lang="en-GB" sz="3600" dirty="0" smtClean="0"/>
              <a:t> </a:t>
            </a:r>
            <a:r>
              <a:rPr lang="en-GB" sz="3600" dirty="0" err="1" smtClean="0"/>
              <a:t>te</a:t>
            </a:r>
            <a:r>
              <a:rPr lang="en-GB" sz="3600" dirty="0" smtClean="0"/>
              <a:t> </a:t>
            </a:r>
            <a:r>
              <a:rPr lang="en-GB" sz="3600" dirty="0" err="1" smtClean="0"/>
              <a:t>Riciklueshme</a:t>
            </a:r>
            <a:endParaRPr lang="en-GB" sz="3600" dirty="0"/>
          </a:p>
        </p:txBody>
      </p:sp>
      <p:pic>
        <p:nvPicPr>
          <p:cNvPr id="3074" name="Picture 8" descr="http://www.innovametall.at/typo3temp/pics/7952b0c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60" y="1251528"/>
            <a:ext cx="5815879" cy="43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VIZIONI I BASHKISE LEZHË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i="1" dirty="0" smtClean="0"/>
              <a:t>“</a:t>
            </a:r>
            <a:r>
              <a:rPr lang="sq-AL" sz="2400" i="1" dirty="0" smtClean="0"/>
              <a:t>LEZHA, QYTET I GJELBERT TURISTIK QË PASURON JETËN DHE TRASHËGIMINË UNIKE HISTORIKE DHE KULTURORE, ME EKONOMI KONKURRUESE E BIZNES INOVATOR, ME LIDHJE TË SHPEJTA E ZHVILLIM URBAN E MJEDISOR TË QENDRUESHËM, QYTET ME KOMUNITET DINAMIKE E RINI INOVATORE, QË FRYMEZON PROGRES E KRIJIMTARI E QË OFRON DIJE TË AVANCUAR E MIRËQENIE PËR TË GJITHË.</a:t>
            </a:r>
            <a:r>
              <a:rPr lang="en-US" sz="2400" i="1" dirty="0" smtClean="0"/>
              <a:t>”</a:t>
            </a: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87" y="5571104"/>
            <a:ext cx="1324451" cy="1286896"/>
          </a:xfrm>
          <a:prstGeom prst="rect">
            <a:avLst/>
          </a:prstGeom>
        </p:spPr>
      </p:pic>
      <p:pic>
        <p:nvPicPr>
          <p:cNvPr id="15" name="Picture 14" descr="20140120092846!Emblema_-_Bashkia_Lezhë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3189" y="352046"/>
            <a:ext cx="651456" cy="7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63" y="2070100"/>
            <a:ext cx="9372600" cy="914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q-AL" dirty="0" smtClean="0">
                <a:latin typeface="Calibri Light" panose="020F0302020204030204" pitchFamily="34" charset="0"/>
              </a:rPr>
              <a:t>FALEMINDERIT</a:t>
            </a:r>
            <a:endParaRPr lang="sq-AL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q-AL" dirty="0" smtClean="0"/>
              <a:t>ë dhëna të përgjithshme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q-AL" sz="2000" dirty="0" smtClean="0"/>
              <a:t>Në kuadër të realizimit të shërbimit të menaxhimit të mbetjeve Urbane, Lezha është ndare në tre Zona.</a:t>
            </a:r>
          </a:p>
          <a:p>
            <a:pPr algn="just"/>
            <a:r>
              <a:rPr lang="en-US" sz="2000" dirty="0" err="1" smtClean="0"/>
              <a:t>Zona</a:t>
            </a:r>
            <a:r>
              <a:rPr lang="en-US" sz="2000" dirty="0" smtClean="0"/>
              <a:t> II Le</a:t>
            </a:r>
            <a:r>
              <a:rPr lang="sq-AL" sz="2000" dirty="0" smtClean="0"/>
              <a:t>zhë është zona që përfshin Njesitë Administrative Shënkoll, Zejmen dhe Kolsh të Bashkisë Lezhë në kuadër të menaxhimit të mbetjeve urbane.</a:t>
            </a:r>
          </a:p>
          <a:p>
            <a:pPr algn="just"/>
            <a:r>
              <a:rPr lang="sq-AL" sz="2000" dirty="0" smtClean="0"/>
              <a:t>Numri </a:t>
            </a:r>
            <a:r>
              <a:rPr lang="sq-AL" sz="2000" dirty="0"/>
              <a:t>i përgjithshëm i banorëve rezident të Zonës II të shërbimit </a:t>
            </a:r>
            <a:r>
              <a:rPr lang="sq-AL" sz="2000" dirty="0" smtClean="0"/>
              <a:t>i </a:t>
            </a:r>
            <a:r>
              <a:rPr lang="sq-AL" sz="2000" dirty="0"/>
              <a:t>llogaritur </a:t>
            </a:r>
            <a:r>
              <a:rPr lang="sq-AL" sz="2000" dirty="0" smtClean="0"/>
              <a:t>është rreth </a:t>
            </a:r>
            <a:r>
              <a:rPr lang="sq-AL" sz="2000" dirty="0"/>
              <a:t>22,759 banorë (e llogaritur per vitin </a:t>
            </a:r>
            <a:r>
              <a:rPr lang="sq-AL" sz="2000" dirty="0" smtClean="0"/>
              <a:t>2016). </a:t>
            </a:r>
            <a:r>
              <a:rPr lang="sq-AL" sz="2000" dirty="0"/>
              <a:t>Numri i popullsisë që do të marrin shërbim në këtë Zonë në vitin 2020 është vlerësuar </a:t>
            </a:r>
            <a:r>
              <a:rPr lang="sq-AL" sz="2000" dirty="0" smtClean="0"/>
              <a:t>në </a:t>
            </a:r>
            <a:r>
              <a:rPr lang="sq-AL" sz="2000" dirty="0"/>
              <a:t>rreth  23,231 banorë.</a:t>
            </a:r>
            <a:endParaRPr lang="en-US" sz="2000" dirty="0"/>
          </a:p>
          <a:p>
            <a:pPr algn="just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87" y="5571104"/>
            <a:ext cx="1324451" cy="1286896"/>
          </a:xfrm>
          <a:prstGeom prst="rect">
            <a:avLst/>
          </a:prstGeom>
        </p:spPr>
      </p:pic>
      <p:pic>
        <p:nvPicPr>
          <p:cNvPr id="12" name="Picture 11" descr="20140120092846!Emblema_-_Bashkia_Lezhë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3189" y="352046"/>
            <a:ext cx="651456" cy="7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8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15248" cy="1325563"/>
          </a:xfrm>
        </p:spPr>
        <p:txBody>
          <a:bodyPr/>
          <a:lstStyle/>
          <a:p>
            <a:r>
              <a:rPr lang="sq-AL" dirty="0" smtClean="0"/>
              <a:t>Menaxhimi i diferencuar i mbetjeve urbane ne zonat rurale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q-AL" sz="2000" dirty="0" smtClean="0"/>
              <a:t>Vendosja e konteniereve ne pikat e vendosjeve ne menyre te diferencuar, </a:t>
            </a:r>
            <a:r>
              <a:rPr lang="sq-AL" sz="2000" dirty="0"/>
              <a:t>te pariciklueshme </a:t>
            </a:r>
            <a:r>
              <a:rPr lang="sq-AL" sz="2000" dirty="0" smtClean="0"/>
              <a:t>dhe te riciklueshme</a:t>
            </a:r>
            <a:endParaRPr lang="en-US" sz="2000" dirty="0"/>
          </a:p>
          <a:p>
            <a:pPr algn="just"/>
            <a:r>
              <a:rPr lang="sq-AL" sz="2000" dirty="0" smtClean="0"/>
              <a:t>Transporti i mbetjeve te pariciklueshme (urbane) ne landfilld.</a:t>
            </a:r>
          </a:p>
          <a:p>
            <a:pPr algn="just"/>
            <a:r>
              <a:rPr lang="sq-AL" sz="2000" dirty="0" smtClean="0"/>
              <a:t>Transport i mbetjeve te riciklueshme ne stacionin e transferimit.</a:t>
            </a:r>
          </a:p>
          <a:p>
            <a:pPr algn="just"/>
            <a:r>
              <a:rPr lang="sq-AL" sz="2000" dirty="0" smtClean="0"/>
              <a:t>Selektim dhe transport i mbetjeve pas selektimit nga stacioni i transferimit tek landfilldi.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87" y="5571104"/>
            <a:ext cx="1324451" cy="1286896"/>
          </a:xfrm>
          <a:prstGeom prst="rect">
            <a:avLst/>
          </a:prstGeom>
        </p:spPr>
      </p:pic>
      <p:pic>
        <p:nvPicPr>
          <p:cNvPr id="12" name="Picture 11" descr="20140120092846!Emblema_-_Bashkia_Lezhë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3189" y="352046"/>
            <a:ext cx="651456" cy="7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9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Veçoritë</a:t>
            </a:r>
            <a:r>
              <a:rPr lang="en-US" dirty="0" smtClean="0"/>
              <a:t> e </a:t>
            </a:r>
            <a:r>
              <a:rPr lang="en-US" dirty="0" err="1" smtClean="0"/>
              <a:t>ofrimit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shërbimit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zonat</a:t>
            </a:r>
            <a:r>
              <a:rPr lang="en-US" dirty="0" smtClean="0"/>
              <a:t> </a:t>
            </a:r>
            <a:r>
              <a:rPr lang="en-US" dirty="0" err="1" smtClean="0"/>
              <a:t>rurale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Frekuencë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e </a:t>
            </a:r>
            <a:r>
              <a:rPr lang="en-US" dirty="0" err="1" smtClean="0"/>
              <a:t>rrallë</a:t>
            </a:r>
            <a:endParaRPr lang="en-US" dirty="0" smtClean="0"/>
          </a:p>
          <a:p>
            <a:r>
              <a:rPr lang="en-US" dirty="0" err="1" smtClean="0"/>
              <a:t>Kosto</a:t>
            </a:r>
            <a:r>
              <a:rPr lang="en-US" dirty="0" smtClean="0"/>
              <a:t> </a:t>
            </a:r>
            <a:r>
              <a:rPr lang="en-US" dirty="0" err="1" smtClean="0"/>
              <a:t>transporti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larta</a:t>
            </a:r>
            <a:endParaRPr lang="en-US" dirty="0" smtClean="0"/>
          </a:p>
          <a:p>
            <a:r>
              <a:rPr lang="en-US" dirty="0" err="1" smtClean="0"/>
              <a:t>Volumi</a:t>
            </a:r>
            <a:r>
              <a:rPr lang="en-US" dirty="0" smtClean="0"/>
              <a:t> I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prodhuara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se 0,4 kg/</a:t>
            </a:r>
            <a:r>
              <a:rPr lang="en-US" dirty="0" err="1" smtClean="0"/>
              <a:t>banor</a:t>
            </a:r>
            <a:r>
              <a:rPr lang="en-US" dirty="0" smtClean="0"/>
              <a:t>/</a:t>
            </a:r>
            <a:r>
              <a:rPr lang="en-US" dirty="0" err="1" smtClean="0"/>
              <a:t>ditë</a:t>
            </a:r>
            <a:endParaRPr lang="en-US" dirty="0" smtClean="0"/>
          </a:p>
          <a:p>
            <a:r>
              <a:rPr lang="en-US" dirty="0" err="1" smtClean="0"/>
              <a:t>Mbulimi</a:t>
            </a:r>
            <a:r>
              <a:rPr lang="en-US" dirty="0" smtClean="0"/>
              <a:t> I </a:t>
            </a:r>
            <a:r>
              <a:rPr lang="en-US" dirty="0" err="1" smtClean="0"/>
              <a:t>kostove</a:t>
            </a:r>
            <a:r>
              <a:rPr lang="en-US" dirty="0" smtClean="0"/>
              <a:t> me </a:t>
            </a:r>
            <a:r>
              <a:rPr lang="en-US" dirty="0" err="1" smtClean="0"/>
              <a:t>tarife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me </a:t>
            </a:r>
            <a:r>
              <a:rPr lang="en-US" dirty="0" err="1" smtClean="0"/>
              <a:t>shume</a:t>
            </a:r>
            <a:r>
              <a:rPr lang="en-US" dirty="0" smtClean="0"/>
              <a:t> se 45 %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1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Users\Expert-PC\Documents\Auditim Lezhë\Harta\Lezh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6525"/>
            <a:ext cx="904875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858837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sq-AL" sz="2800" b="1" dirty="0" smtClean="0">
                <a:latin typeface="Calibri Light" panose="020F0302020204030204" pitchFamily="34" charset="0"/>
              </a:rPr>
              <a:t>Bashkia Lezhë: </a:t>
            </a:r>
            <a:r>
              <a:rPr lang="it-IT" sz="2800" b="1" dirty="0" smtClean="0">
                <a:latin typeface="Calibri Light" panose="020F0302020204030204" pitchFamily="34" charset="0"/>
              </a:rPr>
              <a:t>Të dhëna financiare të mbledhura</a:t>
            </a:r>
            <a:endParaRPr lang="sq-AL" sz="18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0813" y="1746250"/>
          <a:ext cx="11872914" cy="4849812"/>
        </p:xfrm>
        <a:graphic>
          <a:graphicData uri="http://schemas.openxmlformats.org/drawingml/2006/table">
            <a:tbl>
              <a:tblPr/>
              <a:tblGrid>
                <a:gridCol w="2391067"/>
                <a:gridCol w="940077"/>
                <a:gridCol w="940077"/>
                <a:gridCol w="940077"/>
                <a:gridCol w="940077"/>
                <a:gridCol w="940077"/>
                <a:gridCol w="940077"/>
                <a:gridCol w="940077"/>
                <a:gridCol w="940077"/>
                <a:gridCol w="940077"/>
                <a:gridCol w="1021154"/>
              </a:tblGrid>
              <a:tr h="495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Të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dhëna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Lezhë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Shëngjin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Balldre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Kallmet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Zejmen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Shënkoll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Dajç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Blinisht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Kolsh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Bashkia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Lezhë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39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Shuma e të ardhurave nga tarifa vitin e fundit 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15,134,000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1,968,000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597,312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456,050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872,264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2,032,000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879,311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22,123,937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Buxheti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gjithsej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njësisë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300,000,000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143,654,000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46,554,000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22,933,000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24,000,000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50,000,000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18,218,000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16,942,617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25,000,000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647,301,617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Buxheti</a:t>
                      </a:r>
                      <a:r>
                        <a:rPr lang="en-US" sz="1400" b="0" i="0" u="none" strike="noStrike" dirty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 i </a:t>
                      </a:r>
                      <a:r>
                        <a:rPr lang="en-US" sz="1400" b="0" i="0" u="none" strike="noStrike" dirty="0" err="1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nj.a</a:t>
                      </a:r>
                      <a:r>
                        <a:rPr lang="en-US" sz="1400" b="0" i="0" u="none" strike="noStrike" dirty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400" b="0" i="0" u="none" strike="noStrike" dirty="0" err="1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për</a:t>
                      </a:r>
                      <a:r>
                        <a:rPr lang="en-US" sz="1400" b="0" i="0" u="none" strike="noStrike" dirty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shërbimin</a:t>
                      </a:r>
                      <a:r>
                        <a:rPr lang="en-US" sz="1400" b="0" i="0" u="none" strike="noStrike" dirty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 e </a:t>
                      </a:r>
                      <a:r>
                        <a:rPr lang="en-US" sz="1400" b="0" i="0" u="none" strike="noStrike" dirty="0" err="1" smtClean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mbetjeve</a:t>
                      </a:r>
                      <a:r>
                        <a:rPr lang="en-US" sz="1400" b="0" i="0" u="none" strike="noStrike" dirty="0" smtClean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lek</a:t>
                      </a:r>
                      <a:r>
                        <a:rPr lang="en-US" sz="1400" b="0" i="0" u="none" strike="noStrike" dirty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vit</a:t>
                      </a:r>
                      <a:r>
                        <a:rPr lang="en-US" sz="1400" b="0" i="0" u="none" strike="noStrike" dirty="0">
                          <a:solidFill>
                            <a:srgbClr val="963634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18,750,000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19,680,000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2,488,800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1,311,170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1,938,365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5,606,400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900,000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500,000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632523"/>
                          </a:solidFill>
                          <a:effectLst/>
                          <a:latin typeface="+mn-lt"/>
                        </a:rPr>
                        <a:t>51,174,735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Vlera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vjetore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kontratës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së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shërbimit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18,750,000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19,680,000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2,488,800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1,311,170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1,938,365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5,606,400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834,000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52,048,735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operative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gjithsej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shërbimit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24,350,139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16,400,000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2,074,000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1,092,642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1,615,304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4,672,000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695,000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52,339,085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kostos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së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shërbimit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ndaj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të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buxhetit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të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njësisë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50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kostos operative mbuluar nga të ardhurat nga tarifa 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33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operative (lekë/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banorë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1,699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486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7150" marR="7150" marT="71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755</a:t>
                      </a:r>
                    </a:p>
                  </a:txBody>
                  <a:tcPr marL="7150" marR="7150" marT="71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858837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sq-AL" sz="2800" b="1" dirty="0" smtClean="0">
                <a:latin typeface="Calibri Light" panose="020F0302020204030204" pitchFamily="34" charset="0"/>
              </a:rPr>
              <a:t>Bashkia Lezhë: Plani i veprimit afatshkurtër</a:t>
            </a:r>
            <a:r>
              <a:rPr lang="sq-AL" sz="1800" b="1" dirty="0" smtClean="0">
                <a:latin typeface="Calibri Light" panose="020F0302020204030204" pitchFamily="34" charset="0"/>
              </a:rPr>
              <a:t/>
            </a:r>
            <a:br>
              <a:rPr lang="sq-AL" sz="1800" b="1" dirty="0" smtClean="0">
                <a:latin typeface="Calibri Light" panose="020F0302020204030204" pitchFamily="34" charset="0"/>
              </a:rPr>
            </a:br>
            <a:r>
              <a:rPr lang="sq-AL" sz="2000" b="1" i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Riorganizimi i shërbimit nëntor 2015 - dhjetor 2016</a:t>
            </a:r>
            <a:endParaRPr lang="sq-AL" sz="18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609600" y="1349375"/>
            <a:ext cx="109728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q-AL" altLang="en-US" sz="1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Vlerat dhe afatet e kontratave aktuale me sipërmarrësit privatë për shërbimin e menaxhimit të mbetjeve:</a:t>
            </a:r>
            <a:endParaRPr lang="sq-AL" altLang="en-US" sz="16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11747"/>
              </p:ext>
            </p:extLst>
          </p:nvPr>
        </p:nvGraphicFramePr>
        <p:xfrm>
          <a:off x="723899" y="1846263"/>
          <a:ext cx="10858498" cy="1897197"/>
        </p:xfrm>
        <a:graphic>
          <a:graphicData uri="http://schemas.openxmlformats.org/drawingml/2006/table">
            <a:tbl>
              <a:tblPr/>
              <a:tblGrid>
                <a:gridCol w="678787"/>
                <a:gridCol w="1266014"/>
                <a:gridCol w="1266014"/>
                <a:gridCol w="874630"/>
                <a:gridCol w="874630"/>
                <a:gridCol w="874630"/>
                <a:gridCol w="853299"/>
                <a:gridCol w="874630"/>
                <a:gridCol w="874630"/>
                <a:gridCol w="874630"/>
                <a:gridCol w="629307"/>
                <a:gridCol w="917297"/>
              </a:tblGrid>
              <a:tr h="549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NJ.A</a:t>
                      </a:r>
                    </a:p>
                  </a:txBody>
                  <a:tcPr marL="8449" marR="8449" marT="844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Lezhë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Shëngjin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Balldre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Kallmet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Zejmen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Shënkoll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Dajç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Blinisht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Kolsh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Ungrej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Bashkia Lezhë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Vlera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lekë/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49" marR="8449" marT="844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18,750,000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19,680,000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2,488,800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1,311,170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1,938,365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5,606,400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960,000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480,000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834,000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52,048,735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Afati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kohor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49" marR="8449" marT="844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shtator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2016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shtator 2016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dhjetor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2015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dhjetor 2015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korrik 2017 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dhjetor 2015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dhjetor 2015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dhjetor 2015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449" marR="8449" marT="84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Chart 3"/>
          <p:cNvGraphicFramePr>
            <a:graphicFrameLocks/>
          </p:cNvGraphicFramePr>
          <p:nvPr/>
        </p:nvGraphicFramePr>
        <p:xfrm>
          <a:off x="931863" y="1190625"/>
          <a:ext cx="9259887" cy="477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Chart" r:id="rId3" imgW="9266723" imgH="4773582" progId="Excel.Sheet.8">
                  <p:embed/>
                </p:oleObj>
              </mc:Choice>
              <mc:Fallback>
                <p:oleObj name="Chart" r:id="rId3" imgW="9266723" imgH="4773582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190625"/>
                        <a:ext cx="9259887" cy="477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858837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sq-AL" sz="2800" b="1" dirty="0" smtClean="0">
                <a:latin typeface="Calibri Light" panose="020F0302020204030204" pitchFamily="34" charset="0"/>
              </a:rPr>
              <a:t/>
            </a:r>
            <a:br>
              <a:rPr lang="sq-AL" sz="2800" b="1" dirty="0" smtClean="0">
                <a:latin typeface="Calibri Light" panose="020F0302020204030204" pitchFamily="34" charset="0"/>
              </a:rPr>
            </a:br>
            <a:r>
              <a:rPr lang="sq-AL" sz="2800" b="1" dirty="0" smtClean="0">
                <a:latin typeface="Calibri Light" panose="020F0302020204030204" pitchFamily="34" charset="0"/>
              </a:rPr>
              <a:t>Bashkia Lezhë: Plani i veprimit afatshkurtër</a:t>
            </a:r>
            <a:r>
              <a:rPr lang="sq-AL" sz="1800" b="1" dirty="0" smtClean="0">
                <a:latin typeface="Calibri Light" panose="020F0302020204030204" pitchFamily="34" charset="0"/>
              </a:rPr>
              <a:t/>
            </a:r>
            <a:br>
              <a:rPr lang="sq-AL" sz="1800" b="1" dirty="0" smtClean="0">
                <a:latin typeface="Calibri Light" panose="020F0302020204030204" pitchFamily="34" charset="0"/>
              </a:rPr>
            </a:br>
            <a:r>
              <a:rPr lang="sq-AL" sz="2000" b="1" i="1" dirty="0" err="1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Risqe</a:t>
            </a:r>
            <a:r>
              <a:rPr lang="sq-AL" sz="2000" b="1" i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të realizimit të tij</a:t>
            </a:r>
            <a:r>
              <a:rPr lang="sq-AL" sz="2000" dirty="0" smtClean="0"/>
              <a:t/>
            </a:r>
            <a:br>
              <a:rPr lang="sq-AL" sz="2000" dirty="0" smtClean="0"/>
            </a:br>
            <a:endParaRPr lang="sq-AL" sz="2000" b="1" i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1165</Words>
  <Application>Microsoft Office PowerPoint</Application>
  <PresentationFormat>Custom</PresentationFormat>
  <Paragraphs>302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Chart</vt:lpstr>
      <vt:lpstr>PowerPoint Presentation</vt:lpstr>
      <vt:lpstr>VIZIONI I BASHKISE LEZHË</vt:lpstr>
      <vt:lpstr>Të dhëna të përgjithshme</vt:lpstr>
      <vt:lpstr>Menaxhimi i diferencuar i mbetjeve urbane ne zonat rurale</vt:lpstr>
      <vt:lpstr>Veçoritë e ofrimit të shërbimit në zonat rurale</vt:lpstr>
      <vt:lpstr>PowerPoint Presentation</vt:lpstr>
      <vt:lpstr>Bashkia Lezhë: Të dhëna financiare të mbledhura</vt:lpstr>
      <vt:lpstr>Bashkia Lezhë: Plani i veprimit afatshkurtër Riorganizimi i shërbimit nëntor 2015 - dhjetor 2016</vt:lpstr>
      <vt:lpstr> Bashkia Lezhë: Plani i veprimit afatshkurtër Risqe të realizimit të tij </vt:lpstr>
      <vt:lpstr>Bashkia Lezhë: Plani i veprimit afatshkurtër</vt:lpstr>
      <vt:lpstr>Bashkia Lezhë: Plani i veprimit afatshkurtër Njësimi i shërbimit për vitin 2017 e në vazhdim</vt:lpstr>
      <vt:lpstr>Zonat e sherbimit</vt:lpstr>
      <vt:lpstr>Mbulimi me sherbim per Zonen e I-re</vt:lpstr>
      <vt:lpstr>2016: Opsioni 2 – 2 rryma  </vt:lpstr>
      <vt:lpstr>RICIKLIMI</vt:lpstr>
      <vt:lpstr>Metoda innovative te permiresimit te sherbimit si dhe permbushja e objektivave strategjike</vt:lpstr>
      <vt:lpstr>Vendosja e kontenierëve</vt:lpstr>
      <vt:lpstr>Stacion Transferimi</vt:lpstr>
      <vt:lpstr>ëaste Bank (Pika Grumbullimi – Mbetje te Riciklueshme</vt:lpstr>
      <vt:lpstr>FALEMINDERIT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“Dajç- agricultural composting”</dc:title>
  <dc:creator>PC-2</dc:creator>
  <cp:lastModifiedBy>ArbenKopliku</cp:lastModifiedBy>
  <cp:revision>96</cp:revision>
  <dcterms:created xsi:type="dcterms:W3CDTF">2014-06-30T08:20:54Z</dcterms:created>
  <dcterms:modified xsi:type="dcterms:W3CDTF">2016-06-14T11:16:17Z</dcterms:modified>
</cp:coreProperties>
</file>